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264" r:id="rId3"/>
    <p:sldId id="269" r:id="rId4"/>
    <p:sldId id="266" r:id="rId5"/>
    <p:sldId id="267" r:id="rId6"/>
    <p:sldId id="268" r:id="rId7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3166CF"/>
    <a:srgbClr val="2D5EC1"/>
    <a:srgbClr val="FFD624"/>
    <a:srgbClr val="3E6FD2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66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923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06000" y="309600"/>
            <a:ext cx="1584325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230000" y="6669360"/>
            <a:ext cx="684213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700808"/>
            <a:ext cx="4536504" cy="201622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3933056"/>
            <a:ext cx="3744416" cy="1872208"/>
          </a:xfrm>
        </p:spPr>
        <p:txBody>
          <a:bodyPr/>
          <a:lstStyle>
            <a:lvl1pPr marL="0"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8375-5C84-4176-84A5-B6A3E0825F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23950"/>
            <a:ext cx="2058988" cy="4897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23950"/>
            <a:ext cx="6029325" cy="4897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7773-6390-40B5-8F3A-46FD9E5B70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7013" y="6145213"/>
            <a:ext cx="224313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0728"/>
            <a:ext cx="8229600" cy="9366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577013" y="116632"/>
            <a:ext cx="2133600" cy="47625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67544" y="6297439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7EC8A20-BA03-4FF7-8742-03D8AD4CA4F4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33788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/>
            </a:lvl1pPr>
            <a:lvl2pPr>
              <a:buClr>
                <a:srgbClr val="0F5494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88F9B-71EE-4D5C-B44E-012EF44E92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CDD1B-50E0-44E8-82B7-F85F69F6D4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177A-0CE3-43B6-B11B-ED2E8AEAD8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55DDF-6655-40F2-8D9E-CA15739A7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FC62-E3CF-4012-8A8B-ABF1C18EA0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800BF-55FD-4017-8F82-94A8DE4F57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47253-C9BC-4251-8AE3-8910CE9253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239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dolor 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2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08912" cy="2304256"/>
          </a:xfrm>
        </p:spPr>
        <p:txBody>
          <a:bodyPr/>
          <a:lstStyle/>
          <a:p>
            <a:r>
              <a:rPr lang="en-GB" sz="3200" dirty="0" smtClean="0"/>
              <a:t>Mission-Oriented Research and Innovation in the European Union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933056"/>
            <a:ext cx="4464496" cy="792088"/>
          </a:xfrm>
        </p:spPr>
        <p:txBody>
          <a:bodyPr/>
          <a:lstStyle/>
          <a:p>
            <a:r>
              <a:rPr lang="en-GB" sz="2000" dirty="0" smtClean="0"/>
              <a:t>A problem-solving approach to fuel innovation-led growth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947446" y="5085184"/>
            <a:ext cx="446449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None/>
              <a:defRPr sz="3000" b="1" i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3000" b="1">
                <a:solidFill>
                  <a:schemeClr val="bg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000" kern="0" dirty="0" smtClean="0"/>
              <a:t>Call for Feedback</a:t>
            </a:r>
            <a:endParaRPr lang="en-GB" sz="20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056" y="620688"/>
            <a:ext cx="3610744" cy="5289972"/>
          </a:xfrm>
        </p:spPr>
        <p:txBody>
          <a:bodyPr/>
          <a:lstStyle/>
          <a:p>
            <a:r>
              <a:rPr lang="en-GB" dirty="0" smtClean="0"/>
              <a:t>On February 22 2018, Professor Mariana </a:t>
            </a:r>
            <a:r>
              <a:rPr lang="en-GB" dirty="0" err="1" smtClean="0"/>
              <a:t>Mazzucato</a:t>
            </a:r>
            <a:r>
              <a:rPr lang="en-GB" dirty="0" smtClean="0"/>
              <a:t> presented her report on missions. </a:t>
            </a:r>
          </a:p>
          <a:p>
            <a:r>
              <a:rPr lang="en-GB" dirty="0" smtClean="0"/>
              <a:t>The report describes key criteria to select missions and important factors for </a:t>
            </a:r>
            <a:r>
              <a:rPr lang="en-GB" dirty="0" smtClean="0"/>
              <a:t>implementation</a:t>
            </a:r>
            <a:endParaRPr lang="en-GB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0889" t="11290" r="16203" b="6598"/>
          <a:stretch/>
        </p:blipFill>
        <p:spPr>
          <a:xfrm>
            <a:off x="395536" y="260648"/>
            <a:ext cx="4104456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86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929932"/>
          </a:xfrm>
        </p:spPr>
        <p:txBody>
          <a:bodyPr/>
          <a:lstStyle/>
          <a:p>
            <a:pPr marL="0" indent="0">
              <a:buNone/>
            </a:pPr>
            <a:r>
              <a:rPr lang="en-GB" sz="3200" dirty="0"/>
              <a:t>In the report Professor </a:t>
            </a:r>
            <a:r>
              <a:rPr lang="en-GB" sz="3200" dirty="0" err="1"/>
              <a:t>Mazzucato</a:t>
            </a:r>
            <a:r>
              <a:rPr lang="en-GB" sz="3200" dirty="0"/>
              <a:t> outlines how missions provide a </a:t>
            </a:r>
            <a:r>
              <a:rPr lang="en-GB" sz="3200" dirty="0" smtClean="0"/>
              <a:t>bridge, allowing broad societal challenges to be specified as mission with clear and ambitious objectives that can be met by stimulating a portfolio of research and innovation activities and supportive measures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81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381328"/>
            <a:ext cx="5486400" cy="354162"/>
          </a:xfrm>
        </p:spPr>
        <p:txBody>
          <a:bodyPr/>
          <a:lstStyle/>
          <a:p>
            <a:pPr algn="ctr"/>
            <a:r>
              <a:rPr lang="en-GB" sz="1200" dirty="0" smtClean="0"/>
              <a:t>The movement from broad challenges to specific missions</a:t>
            </a:r>
            <a:endParaRPr lang="en-GB" sz="1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45"/>
            <a:ext cx="7488832" cy="620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138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FIVE KEY CRITERIA FOR SELECTING MISSIONS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Bold, inspirational with wide societal relevance</a:t>
            </a:r>
          </a:p>
          <a:p>
            <a:r>
              <a:rPr lang="en-GB" dirty="0" smtClean="0"/>
              <a:t>A clear direction: targeted, measurable and time-bound</a:t>
            </a:r>
          </a:p>
          <a:p>
            <a:r>
              <a:rPr lang="en-GB" dirty="0" smtClean="0"/>
              <a:t>Ambitious but realistic research and innovation actions</a:t>
            </a:r>
          </a:p>
          <a:p>
            <a:r>
              <a:rPr lang="en-GB" dirty="0" smtClean="0"/>
              <a:t>Cross-disciplinary, cross-sectoral and cross-actor innovation</a:t>
            </a:r>
          </a:p>
          <a:p>
            <a:r>
              <a:rPr lang="en-GB" dirty="0" smtClean="0"/>
              <a:t>Multiple, bottom-up solutions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373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1800" dirty="0" smtClean="0"/>
              <a:t>KEY FACTORS FOR IMPLEMENTING MISSIONS AT EU-LEVEL </a:t>
            </a:r>
            <a:endParaRPr lang="en-GB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2400" b="0" i="1" dirty="0">
                <a:ea typeface="+mn-ea"/>
                <a:cs typeface="+mn-cs"/>
              </a:rPr>
              <a:t>Engagement of diverse national and regional stakeholders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b="0" i="1" dirty="0">
                <a:ea typeface="+mn-ea"/>
                <a:cs typeface="+mn-cs"/>
              </a:rPr>
              <a:t>Measurement and impact by goals and milestones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b="0" i="1" dirty="0">
                <a:ea typeface="+mn-ea"/>
                <a:cs typeface="+mn-cs"/>
              </a:rPr>
              <a:t>A portfolio of instruments to foster bottom-up solutions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2400" b="0" i="1" dirty="0">
                <a:ea typeface="+mn-ea"/>
                <a:cs typeface="+mn-cs"/>
              </a:rPr>
              <a:t>Flexibility, pro-active management and building in-house capabilities</a:t>
            </a:r>
          </a:p>
        </p:txBody>
      </p:sp>
    </p:spTree>
    <p:extLst>
      <p:ext uri="{BB962C8B-B14F-4D97-AF65-F5344CB8AC3E}">
        <p14:creationId xmlns:p14="http://schemas.microsoft.com/office/powerpoint/2010/main" val="306298218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172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Mission-Oriented Research and Innovation in the European Union</vt:lpstr>
      <vt:lpstr>PowerPoint Presentation</vt:lpstr>
      <vt:lpstr>PowerPoint Presentation</vt:lpstr>
      <vt:lpstr>The movement from broad challenges to specific missions</vt:lpstr>
      <vt:lpstr>FIVE KEY CRITERIA FOR SELECTING MISSIONS</vt:lpstr>
      <vt:lpstr>KEY FACTORS FOR IMPLEMENTING MISSIONS AT EU-LEVEL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MIDTGAARD Thomas (RTD)</cp:lastModifiedBy>
  <cp:revision>116</cp:revision>
  <dcterms:created xsi:type="dcterms:W3CDTF">2011-10-28T10:25:18Z</dcterms:created>
  <dcterms:modified xsi:type="dcterms:W3CDTF">2018-02-21T13:58:43Z</dcterms:modified>
</cp:coreProperties>
</file>